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6858000" cx="12192000"/>
  <p:notesSz cx="6858000" cy="9144000"/>
  <p:embeddedFontLst>
    <p:embeddedFont>
      <p:font typeface="Urbanist"/>
      <p:regular r:id="rId18"/>
      <p:bold r:id="rId19"/>
      <p:italic r:id="rId20"/>
      <p:boldItalic r:id="rId21"/>
    </p:embeddedFont>
    <p:embeddedFont>
      <p:font typeface="JetBrains Mono"/>
      <p:regular r:id="rId22"/>
      <p:bold r:id="rId23"/>
      <p:italic r:id="rId24"/>
      <p:boldItalic r:id="rId2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Urbanist-italic.fntdata"/><Relationship Id="rId22" Type="http://schemas.openxmlformats.org/officeDocument/2006/relationships/font" Target="fonts/JetBrainsMono-regular.fntdata"/><Relationship Id="rId21" Type="http://schemas.openxmlformats.org/officeDocument/2006/relationships/font" Target="fonts/Urbanist-boldItalic.fntdata"/><Relationship Id="rId24" Type="http://schemas.openxmlformats.org/officeDocument/2006/relationships/font" Target="fonts/JetBrainsMono-italic.fntdata"/><Relationship Id="rId23" Type="http://schemas.openxmlformats.org/officeDocument/2006/relationships/font" Target="fonts/JetBrainsMono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5" Type="http://schemas.openxmlformats.org/officeDocument/2006/relationships/font" Target="fonts/JetBrainsMono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font" Target="fonts/Urbanist-bold.fntdata"/><Relationship Id="rId18" Type="http://schemas.openxmlformats.org/officeDocument/2006/relationships/font" Target="fonts/Urbanist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2" name="Google Shape;232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" name="Google Shape;251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Relationship Id="rId4" Type="http://schemas.openxmlformats.org/officeDocument/2006/relationships/image" Target="../media/image1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png"/><Relationship Id="rId4" Type="http://schemas.openxmlformats.org/officeDocument/2006/relationships/image" Target="../media/image24.png"/><Relationship Id="rId9" Type="http://schemas.openxmlformats.org/officeDocument/2006/relationships/image" Target="../media/image30.png"/><Relationship Id="rId5" Type="http://schemas.openxmlformats.org/officeDocument/2006/relationships/image" Target="../media/image26.png"/><Relationship Id="rId6" Type="http://schemas.openxmlformats.org/officeDocument/2006/relationships/image" Target="../media/image15.png"/><Relationship Id="rId7" Type="http://schemas.openxmlformats.org/officeDocument/2006/relationships/image" Target="../media/image33.png"/><Relationship Id="rId8" Type="http://schemas.openxmlformats.org/officeDocument/2006/relationships/image" Target="../media/image29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32.png"/><Relationship Id="rId5" Type="http://schemas.openxmlformats.org/officeDocument/2006/relationships/image" Target="../media/image17.png"/><Relationship Id="rId6" Type="http://schemas.openxmlformats.org/officeDocument/2006/relationships/image" Target="../media/image4.png"/><Relationship Id="rId7" Type="http://schemas.openxmlformats.org/officeDocument/2006/relationships/image" Target="../media/image36.png"/><Relationship Id="rId8" Type="http://schemas.openxmlformats.org/officeDocument/2006/relationships/image" Target="../media/image28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Relationship Id="rId4" Type="http://schemas.openxmlformats.org/officeDocument/2006/relationships/image" Target="../media/image6.png"/><Relationship Id="rId5" Type="http://schemas.openxmlformats.org/officeDocument/2006/relationships/image" Target="../media/image2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Relationship Id="rId4" Type="http://schemas.openxmlformats.org/officeDocument/2006/relationships/image" Target="../media/image10.png"/><Relationship Id="rId5" Type="http://schemas.openxmlformats.org/officeDocument/2006/relationships/image" Target="../media/image1.png"/><Relationship Id="rId6" Type="http://schemas.openxmlformats.org/officeDocument/2006/relationships/image" Target="../media/image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16.png"/><Relationship Id="rId5" Type="http://schemas.openxmlformats.org/officeDocument/2006/relationships/image" Target="../media/image17.png"/><Relationship Id="rId6" Type="http://schemas.openxmlformats.org/officeDocument/2006/relationships/image" Target="../media/image4.png"/><Relationship Id="rId7" Type="http://schemas.openxmlformats.org/officeDocument/2006/relationships/image" Target="../media/image9.png"/><Relationship Id="rId8" Type="http://schemas.openxmlformats.org/officeDocument/2006/relationships/image" Target="../media/image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Relationship Id="rId4" Type="http://schemas.openxmlformats.org/officeDocument/2006/relationships/image" Target="../media/image1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Relationship Id="rId4" Type="http://schemas.openxmlformats.org/officeDocument/2006/relationships/image" Target="../media/image20.png"/><Relationship Id="rId5" Type="http://schemas.openxmlformats.org/officeDocument/2006/relationships/image" Target="../media/image2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Relationship Id="rId4" Type="http://schemas.openxmlformats.org/officeDocument/2006/relationships/image" Target="../media/image34.png"/><Relationship Id="rId9" Type="http://schemas.openxmlformats.org/officeDocument/2006/relationships/image" Target="../media/image31.png"/><Relationship Id="rId5" Type="http://schemas.openxmlformats.org/officeDocument/2006/relationships/image" Target="../media/image25.png"/><Relationship Id="rId6" Type="http://schemas.openxmlformats.org/officeDocument/2006/relationships/image" Target="../media/image35.jpg"/><Relationship Id="rId7" Type="http://schemas.openxmlformats.org/officeDocument/2006/relationships/image" Target="../media/image23.png"/><Relationship Id="rId8" Type="http://schemas.openxmlformats.org/officeDocument/2006/relationships/image" Target="../media/image1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E1E1E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84" name="Google Shape;84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3"/>
          <p:cNvSpPr txBox="1"/>
          <p:nvPr/>
        </p:nvSpPr>
        <p:spPr>
          <a:xfrm>
            <a:off x="2945606" y="2194619"/>
            <a:ext cx="6300787" cy="15085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400" u="none" cap="none" strike="noStrike">
                <a:solidFill>
                  <a:srgbClr val="F0FDF4"/>
                </a:solidFill>
                <a:latin typeface="Urbanist"/>
                <a:ea typeface="Urbanist"/>
                <a:cs typeface="Urbanist"/>
                <a:sym typeface="Urbanist"/>
              </a:rPr>
              <a:t>Digitální stopa</a:t>
            </a:r>
            <a:b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5400" u="none" cap="none" strike="noStrike">
                <a:solidFill>
                  <a:srgbClr val="F0FDF4"/>
                </a:solidFill>
                <a:latin typeface="Urbanist"/>
                <a:ea typeface="Urbanist"/>
                <a:cs typeface="Urbanist"/>
                <a:sym typeface="Urbanist"/>
              </a:rPr>
              <a:t> a identita</a:t>
            </a:r>
            <a:endParaRPr/>
          </a:p>
        </p:txBody>
      </p:sp>
      <p:sp>
        <p:nvSpPr>
          <p:cNvPr id="86" name="Google Shape;86;p13"/>
          <p:cNvSpPr txBox="1"/>
          <p:nvPr/>
        </p:nvSpPr>
        <p:spPr>
          <a:xfrm>
            <a:off x="3095625" y="3969841"/>
            <a:ext cx="6000900" cy="8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99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Co o sobě prozrazuješ světu, aniž bys o tom věděl?</a:t>
            </a:r>
            <a:endParaRPr b="0" i="0" sz="2100" u="none" cap="none" strike="noStrike">
              <a:solidFill>
                <a:srgbClr val="94A3B8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marR="0" rtl="0" algn="ctr">
              <a:lnSpc>
                <a:spcPct val="1599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Ing. Jiří Šilhán</a:t>
            </a:r>
            <a:endParaRPr sz="2100">
              <a:solidFill>
                <a:srgbClr val="94A3B8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pic>
        <p:nvPicPr>
          <p:cNvPr descr="image.png" id="87" name="Google Shape;87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429500" y="2095500"/>
            <a:ext cx="5715000" cy="5715000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3"/>
          <p:cNvSpPr txBox="1"/>
          <p:nvPr/>
        </p:nvSpPr>
        <p:spPr>
          <a:xfrm>
            <a:off x="10706100" y="190500"/>
            <a:ext cx="129540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50" u="none" cap="none" strike="noStrike">
                <a:solidFill>
                  <a:srgbClr val="F0FDF4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01001000 01101001</a:t>
            </a:r>
            <a:b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1050" u="none" cap="none" strike="noStrike">
                <a:solidFill>
                  <a:srgbClr val="F0FDF4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 01100100 01100100</a:t>
            </a:r>
            <a:b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1050" u="none" cap="none" strike="noStrike">
                <a:solidFill>
                  <a:srgbClr val="F0FDF4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 01100101 01101110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E1E1E"/>
        </a:solidFill>
      </p:bgPr>
    </p:bg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17" name="Google Shape;217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18" name="Google Shape;218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81750" y="1965870"/>
            <a:ext cx="5238750" cy="3810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19" name="Google Shape;219;p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810500" y="2918370"/>
            <a:ext cx="2381250" cy="19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22"/>
          <p:cNvSpPr txBox="1"/>
          <p:nvPr/>
        </p:nvSpPr>
        <p:spPr>
          <a:xfrm>
            <a:off x="1047750" y="2130176"/>
            <a:ext cx="4762500" cy="6703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  <a:t>Nastavení soukromí:</a:t>
            </a:r>
            <a:r>
              <a:rPr b="0" i="0" lang="en-US" sz="165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 Mějte profily jako "Soukromé". Kontrolujte, kdo vidí vaše příspěvky.</a:t>
            </a:r>
            <a:endParaRPr/>
          </a:p>
        </p:txBody>
      </p:sp>
      <p:sp>
        <p:nvSpPr>
          <p:cNvPr id="221" name="Google Shape;221;p22"/>
          <p:cNvSpPr txBox="1"/>
          <p:nvPr/>
        </p:nvSpPr>
        <p:spPr>
          <a:xfrm>
            <a:off x="1047750" y="3038623"/>
            <a:ext cx="4762500" cy="6703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  <a:t>Přemýšlejte před kliknutím:</a:t>
            </a:r>
            <a:r>
              <a:rPr b="0" i="0" lang="en-US" sz="165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 Co jednou nahrajete, může někdo stáhnout a sdílet dál.</a:t>
            </a:r>
            <a:endParaRPr/>
          </a:p>
        </p:txBody>
      </p:sp>
      <p:sp>
        <p:nvSpPr>
          <p:cNvPr id="222" name="Google Shape;222;p22"/>
          <p:cNvSpPr txBox="1"/>
          <p:nvPr/>
        </p:nvSpPr>
        <p:spPr>
          <a:xfrm>
            <a:off x="1047750" y="3947070"/>
            <a:ext cx="4762500" cy="6703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  <a:t>Silná hesla &amp; 2FA:</a:t>
            </a:r>
            <a:r>
              <a:rPr b="0" i="0" lang="en-US" sz="165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 Používejte správce hesel a dvoufázové ověření všude, kde to jde.</a:t>
            </a:r>
            <a:endParaRPr/>
          </a:p>
        </p:txBody>
      </p:sp>
      <p:sp>
        <p:nvSpPr>
          <p:cNvPr id="223" name="Google Shape;223;p22"/>
          <p:cNvSpPr txBox="1"/>
          <p:nvPr/>
        </p:nvSpPr>
        <p:spPr>
          <a:xfrm>
            <a:off x="1047750" y="4855517"/>
            <a:ext cx="4762500" cy="6703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  <a:t>Digitální úklid:</a:t>
            </a:r>
            <a:r>
              <a:rPr b="0" i="0" lang="en-US" sz="165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 Smažte staré účty a aplikace, které už nepoužíváte.</a:t>
            </a:r>
            <a:endParaRPr/>
          </a:p>
        </p:txBody>
      </p:sp>
      <p:pic>
        <p:nvPicPr>
          <p:cNvPr descr="image.png" id="224" name="Google Shape;224;p2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71500" y="2177801"/>
            <a:ext cx="200025" cy="228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25" name="Google Shape;225;p2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71500" y="3086248"/>
            <a:ext cx="228600" cy="228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26" name="Google Shape;226;p2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71500" y="3994695"/>
            <a:ext cx="228600" cy="228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27" name="Google Shape;227;p22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571500" y="4903142"/>
            <a:ext cx="200025" cy="228600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Google Shape;228;p22"/>
          <p:cNvSpPr txBox="1"/>
          <p:nvPr/>
        </p:nvSpPr>
        <p:spPr>
          <a:xfrm>
            <a:off x="762000" y="571500"/>
            <a:ext cx="11401425" cy="5028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9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  <a:t>Jak chránit svou stopu?</a:t>
            </a:r>
            <a:endParaRPr/>
          </a:p>
        </p:txBody>
      </p:sp>
      <p:sp>
        <p:nvSpPr>
          <p:cNvPr id="229" name="Google Shape;229;p22"/>
          <p:cNvSpPr/>
          <p:nvPr/>
        </p:nvSpPr>
        <p:spPr>
          <a:xfrm>
            <a:off x="571500" y="571500"/>
            <a:ext cx="47625" cy="502890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E1E1E"/>
        </a:solidFill>
      </p:bgPr>
    </p:bg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34" name="Google Shape;234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35" name="Google Shape;235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2345233"/>
            <a:ext cx="3492549" cy="305142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36" name="Google Shape;236;p2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49799" y="2345233"/>
            <a:ext cx="3492549" cy="305142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37" name="Google Shape;237;p2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128099" y="2345233"/>
            <a:ext cx="3492549" cy="3051423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23"/>
          <p:cNvSpPr txBox="1"/>
          <p:nvPr/>
        </p:nvSpPr>
        <p:spPr>
          <a:xfrm>
            <a:off x="794225" y="3383458"/>
            <a:ext cx="3047099" cy="2933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22D3EE"/>
                </a:solidFill>
                <a:latin typeface="Urbanist"/>
                <a:ea typeface="Urbanist"/>
                <a:cs typeface="Urbanist"/>
                <a:sym typeface="Urbanist"/>
              </a:rPr>
              <a:t>Internet nezapomíná</a:t>
            </a:r>
            <a:endParaRPr/>
          </a:p>
        </p:txBody>
      </p:sp>
      <p:sp>
        <p:nvSpPr>
          <p:cNvPr id="239" name="Google Shape;239;p23"/>
          <p:cNvSpPr txBox="1"/>
          <p:nvPr/>
        </p:nvSpPr>
        <p:spPr>
          <a:xfrm>
            <a:off x="866775" y="3886348"/>
            <a:ext cx="2901999" cy="10054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Vaše digitální stopa je trvalá. Tvořte ji tak, abyste se za ni nemuseli stydět.</a:t>
            </a:r>
            <a:endParaRPr/>
          </a:p>
        </p:txBody>
      </p:sp>
      <p:sp>
        <p:nvSpPr>
          <p:cNvPr id="240" name="Google Shape;240;p23"/>
          <p:cNvSpPr txBox="1"/>
          <p:nvPr/>
        </p:nvSpPr>
        <p:spPr>
          <a:xfrm>
            <a:off x="4572524" y="3383458"/>
            <a:ext cx="3047099" cy="2933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22D3EE"/>
                </a:solidFill>
                <a:latin typeface="Urbanist"/>
                <a:ea typeface="Urbanist"/>
                <a:cs typeface="Urbanist"/>
                <a:sym typeface="Urbanist"/>
              </a:rPr>
              <a:t>Identita je cenná</a:t>
            </a:r>
            <a:endParaRPr/>
          </a:p>
        </p:txBody>
      </p:sp>
      <p:sp>
        <p:nvSpPr>
          <p:cNvPr id="241" name="Google Shape;241;p23"/>
          <p:cNvSpPr txBox="1"/>
          <p:nvPr/>
        </p:nvSpPr>
        <p:spPr>
          <a:xfrm>
            <a:off x="4645074" y="3886348"/>
            <a:ext cx="2901999" cy="10054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Vaše osobní údaje mají hodnotu zlata. Nenechte si je vzít ani zneužít.</a:t>
            </a:r>
            <a:endParaRPr/>
          </a:p>
        </p:txBody>
      </p:sp>
      <p:sp>
        <p:nvSpPr>
          <p:cNvPr id="242" name="Google Shape;242;p23"/>
          <p:cNvSpPr txBox="1"/>
          <p:nvPr/>
        </p:nvSpPr>
        <p:spPr>
          <a:xfrm>
            <a:off x="8350824" y="3383458"/>
            <a:ext cx="3047099" cy="2933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22D3EE"/>
                </a:solidFill>
                <a:latin typeface="Urbanist"/>
                <a:ea typeface="Urbanist"/>
                <a:cs typeface="Urbanist"/>
                <a:sym typeface="Urbanist"/>
              </a:rPr>
              <a:t>Buďte aktivní</a:t>
            </a:r>
            <a:endParaRPr/>
          </a:p>
        </p:txBody>
      </p:sp>
      <p:sp>
        <p:nvSpPr>
          <p:cNvPr id="243" name="Google Shape;243;p23"/>
          <p:cNvSpPr txBox="1"/>
          <p:nvPr/>
        </p:nvSpPr>
        <p:spPr>
          <a:xfrm>
            <a:off x="8423374" y="3886348"/>
            <a:ext cx="2901999" cy="10054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Nenechávejte svou stopu náhodě. Kontrolujte ji a budujte si pozitivní obraz.</a:t>
            </a:r>
            <a:endParaRPr/>
          </a:p>
        </p:txBody>
      </p:sp>
      <p:pic>
        <p:nvPicPr>
          <p:cNvPr descr="image.png" id="244" name="Google Shape;244;p2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031950" y="2678608"/>
            <a:ext cx="5715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45" name="Google Shape;245;p2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838825" y="2678608"/>
            <a:ext cx="51435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46" name="Google Shape;246;p23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9645699" y="2678608"/>
            <a:ext cx="45720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23"/>
          <p:cNvSpPr txBox="1"/>
          <p:nvPr/>
        </p:nvSpPr>
        <p:spPr>
          <a:xfrm>
            <a:off x="762000" y="571500"/>
            <a:ext cx="11401425" cy="5028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9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  <a:t>Shrnutí</a:t>
            </a:r>
            <a:endParaRPr/>
          </a:p>
        </p:txBody>
      </p:sp>
      <p:sp>
        <p:nvSpPr>
          <p:cNvPr id="248" name="Google Shape;248;p23"/>
          <p:cNvSpPr/>
          <p:nvPr/>
        </p:nvSpPr>
        <p:spPr>
          <a:xfrm>
            <a:off x="571500" y="571500"/>
            <a:ext cx="47625" cy="502890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E1E1E"/>
        </a:solidFill>
      </p:bgPr>
    </p:bg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53" name="Google Shape;253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p24"/>
          <p:cNvSpPr txBox="1"/>
          <p:nvPr/>
        </p:nvSpPr>
        <p:spPr>
          <a:xfrm>
            <a:off x="5148262" y="2392709"/>
            <a:ext cx="1990248" cy="2513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F0FDF4"/>
                </a:solidFill>
                <a:latin typeface="Urbanist"/>
                <a:ea typeface="Urbanist"/>
                <a:cs typeface="Urbanist"/>
                <a:sym typeface="Urbanist"/>
              </a:rPr>
              <a:t>Prostor pro dotazy</a:t>
            </a:r>
            <a:endParaRPr/>
          </a:p>
        </p:txBody>
      </p:sp>
      <p:sp>
        <p:nvSpPr>
          <p:cNvPr id="255" name="Google Shape;255;p24"/>
          <p:cNvSpPr txBox="1"/>
          <p:nvPr/>
        </p:nvSpPr>
        <p:spPr>
          <a:xfrm>
            <a:off x="5148262" y="2834580"/>
            <a:ext cx="1895475" cy="335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Děkuji za pozornost.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E1E1E"/>
        </a:solidFill>
      </p:bgPr>
    </p:bg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93" name="Google Shape;93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4"/>
          <p:cNvSpPr txBox="1"/>
          <p:nvPr/>
        </p:nvSpPr>
        <p:spPr>
          <a:xfrm>
            <a:off x="3570684" y="2417564"/>
            <a:ext cx="5050631" cy="628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00" u="none" cap="none" strike="noStrike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  <a:t>Internet má paměť</a:t>
            </a:r>
            <a:endParaRPr/>
          </a:p>
        </p:txBody>
      </p:sp>
      <p:sp>
        <p:nvSpPr>
          <p:cNvPr id="95" name="Google Shape;95;p14"/>
          <p:cNvSpPr txBox="1"/>
          <p:nvPr/>
        </p:nvSpPr>
        <p:spPr>
          <a:xfrm>
            <a:off x="3690937" y="3560564"/>
            <a:ext cx="4810125" cy="6703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6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Zkoušeli jste si někdy "vygooglit" sami sebe?</a:t>
            </a:r>
            <a:b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165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 To, co najdete, je jen špička ledovce.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E1E1E"/>
        </a:solidFill>
      </p:bgPr>
    </p:bg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00" name="Google Shape;100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1" name="Google Shape;101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81750" y="1965870"/>
            <a:ext cx="5238750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5"/>
          <p:cNvSpPr txBox="1"/>
          <p:nvPr/>
        </p:nvSpPr>
        <p:spPr>
          <a:xfrm>
            <a:off x="571500" y="2760612"/>
            <a:ext cx="5238750" cy="10054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Digitální stopa je soubor všech dat, informací a záznamů, které po sobě zanecháváte při používání internetu a digitálních technologií.</a:t>
            </a:r>
            <a:endParaRPr/>
          </a:p>
        </p:txBody>
      </p:sp>
      <p:sp>
        <p:nvSpPr>
          <p:cNvPr id="103" name="Google Shape;103;p15"/>
          <p:cNvSpPr txBox="1"/>
          <p:nvPr/>
        </p:nvSpPr>
        <p:spPr>
          <a:xfrm>
            <a:off x="571500" y="3975645"/>
            <a:ext cx="5238750" cy="10054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Je to jako otisky bot v čerstvém betonu – jakmile je uděláte, je velmi těžké je odstranit. Každý váš krok v online světě se zaznamenává a archivuje.</a:t>
            </a:r>
            <a:endParaRPr/>
          </a:p>
        </p:txBody>
      </p:sp>
      <p:pic>
        <p:nvPicPr>
          <p:cNvPr descr="image.png" id="104" name="Google Shape;104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81750" y="1965870"/>
            <a:ext cx="5238750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15"/>
          <p:cNvSpPr txBox="1"/>
          <p:nvPr/>
        </p:nvSpPr>
        <p:spPr>
          <a:xfrm>
            <a:off x="762000" y="571500"/>
            <a:ext cx="11401425" cy="5028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9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  <a:t>Co je digitální stopa?</a:t>
            </a:r>
            <a:endParaRPr/>
          </a:p>
        </p:txBody>
      </p:sp>
      <p:sp>
        <p:nvSpPr>
          <p:cNvPr id="106" name="Google Shape;106;p15"/>
          <p:cNvSpPr/>
          <p:nvPr/>
        </p:nvSpPr>
        <p:spPr>
          <a:xfrm>
            <a:off x="571500" y="571500"/>
            <a:ext cx="47625" cy="502890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E1E1E"/>
        </a:solidFill>
      </p:bgPr>
    </p:bg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11" name="Google Shape;111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2" name="Google Shape;112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2042517"/>
            <a:ext cx="5238750" cy="365685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3" name="Google Shape;113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81750" y="2042517"/>
            <a:ext cx="5238750" cy="3656855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16"/>
          <p:cNvSpPr txBox="1"/>
          <p:nvPr/>
        </p:nvSpPr>
        <p:spPr>
          <a:xfrm>
            <a:off x="962025" y="2433042"/>
            <a:ext cx="4680585" cy="2933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38125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22D3EE"/>
                </a:solidFill>
                <a:latin typeface="Urbanist"/>
                <a:ea typeface="Urbanist"/>
                <a:cs typeface="Urbanist"/>
                <a:sym typeface="Urbanist"/>
              </a:rPr>
              <a:t>Aktivní stopa</a:t>
            </a:r>
            <a:endParaRPr/>
          </a:p>
        </p:txBody>
      </p:sp>
      <p:sp>
        <p:nvSpPr>
          <p:cNvPr id="115" name="Google Shape;115;p16"/>
          <p:cNvSpPr txBox="1"/>
          <p:nvPr/>
        </p:nvSpPr>
        <p:spPr>
          <a:xfrm>
            <a:off x="962025" y="2935932"/>
            <a:ext cx="4457700" cy="6703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To, co děláte </a:t>
            </a:r>
            <a:r>
              <a:rPr b="1" i="0" lang="en-US" sz="165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vědomě</a:t>
            </a:r>
            <a:r>
              <a:rPr b="0" i="0" lang="en-US" sz="165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. Informace, které sami sdílíte.</a:t>
            </a:r>
            <a:endParaRPr/>
          </a:p>
        </p:txBody>
      </p:sp>
      <p:sp>
        <p:nvSpPr>
          <p:cNvPr id="116" name="Google Shape;116;p16"/>
          <p:cNvSpPr txBox="1"/>
          <p:nvPr/>
        </p:nvSpPr>
        <p:spPr>
          <a:xfrm>
            <a:off x="6772275" y="2433042"/>
            <a:ext cx="4680585" cy="2933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00025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22D3EE"/>
                </a:solidFill>
                <a:latin typeface="Urbanist"/>
                <a:ea typeface="Urbanist"/>
                <a:cs typeface="Urbanist"/>
                <a:sym typeface="Urbanist"/>
              </a:rPr>
              <a:t>Pasivní stopa</a:t>
            </a:r>
            <a:endParaRPr/>
          </a:p>
        </p:txBody>
      </p:sp>
      <p:sp>
        <p:nvSpPr>
          <p:cNvPr id="117" name="Google Shape;117;p16"/>
          <p:cNvSpPr txBox="1"/>
          <p:nvPr/>
        </p:nvSpPr>
        <p:spPr>
          <a:xfrm>
            <a:off x="6772275" y="2935932"/>
            <a:ext cx="4457700" cy="6703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To, co vzniká </a:t>
            </a:r>
            <a:r>
              <a:rPr b="1" i="0" lang="en-US" sz="165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nevědomě</a:t>
            </a:r>
            <a:r>
              <a:rPr b="0" i="0" lang="en-US" sz="165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 na pozadí. Sběr dat bez vašeho přímého zásahu.</a:t>
            </a:r>
            <a:endParaRPr/>
          </a:p>
        </p:txBody>
      </p:sp>
      <p:pic>
        <p:nvPicPr>
          <p:cNvPr descr="image.png" id="118" name="Google Shape;118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62025" y="2442567"/>
            <a:ext cx="238125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16"/>
          <p:cNvSpPr txBox="1"/>
          <p:nvPr/>
        </p:nvSpPr>
        <p:spPr>
          <a:xfrm>
            <a:off x="1304925" y="3816756"/>
            <a:ext cx="38100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•</a:t>
            </a:r>
            <a:endParaRPr/>
          </a:p>
        </p:txBody>
      </p:sp>
      <p:sp>
        <p:nvSpPr>
          <p:cNvPr id="120" name="Google Shape;120;p16"/>
          <p:cNvSpPr txBox="1"/>
          <p:nvPr/>
        </p:nvSpPr>
        <p:spPr>
          <a:xfrm>
            <a:off x="1343025" y="3815804"/>
            <a:ext cx="4076700" cy="335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3810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Fotky na Instagramu/TikToku</a:t>
            </a:r>
            <a:endParaRPr/>
          </a:p>
        </p:txBody>
      </p:sp>
      <p:sp>
        <p:nvSpPr>
          <p:cNvPr id="121" name="Google Shape;121;p16"/>
          <p:cNvSpPr txBox="1"/>
          <p:nvPr/>
        </p:nvSpPr>
        <p:spPr>
          <a:xfrm>
            <a:off x="1304925" y="4151917"/>
            <a:ext cx="38100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•</a:t>
            </a:r>
            <a:endParaRPr/>
          </a:p>
        </p:txBody>
      </p:sp>
      <p:sp>
        <p:nvSpPr>
          <p:cNvPr id="122" name="Google Shape;122;p16"/>
          <p:cNvSpPr txBox="1"/>
          <p:nvPr/>
        </p:nvSpPr>
        <p:spPr>
          <a:xfrm>
            <a:off x="1343025" y="4150965"/>
            <a:ext cx="4076700" cy="335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3810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Komentáře pod videi</a:t>
            </a:r>
            <a:endParaRPr/>
          </a:p>
        </p:txBody>
      </p:sp>
      <p:sp>
        <p:nvSpPr>
          <p:cNvPr id="123" name="Google Shape;123;p16"/>
          <p:cNvSpPr txBox="1"/>
          <p:nvPr/>
        </p:nvSpPr>
        <p:spPr>
          <a:xfrm>
            <a:off x="1304925" y="4487078"/>
            <a:ext cx="38100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•</a:t>
            </a:r>
            <a:endParaRPr/>
          </a:p>
        </p:txBody>
      </p:sp>
      <p:sp>
        <p:nvSpPr>
          <p:cNvPr id="124" name="Google Shape;124;p16"/>
          <p:cNvSpPr txBox="1"/>
          <p:nvPr/>
        </p:nvSpPr>
        <p:spPr>
          <a:xfrm>
            <a:off x="1343025" y="4486126"/>
            <a:ext cx="4076700" cy="335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3810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Odeslané e-maily</a:t>
            </a:r>
            <a:endParaRPr/>
          </a:p>
        </p:txBody>
      </p:sp>
      <p:sp>
        <p:nvSpPr>
          <p:cNvPr id="125" name="Google Shape;125;p16"/>
          <p:cNvSpPr txBox="1"/>
          <p:nvPr/>
        </p:nvSpPr>
        <p:spPr>
          <a:xfrm>
            <a:off x="1304925" y="4822239"/>
            <a:ext cx="38100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•</a:t>
            </a:r>
            <a:endParaRPr/>
          </a:p>
        </p:txBody>
      </p:sp>
      <p:sp>
        <p:nvSpPr>
          <p:cNvPr id="126" name="Google Shape;126;p16"/>
          <p:cNvSpPr txBox="1"/>
          <p:nvPr/>
        </p:nvSpPr>
        <p:spPr>
          <a:xfrm>
            <a:off x="1343025" y="4821287"/>
            <a:ext cx="4076700" cy="335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3810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Registrace do služeb</a:t>
            </a:r>
            <a:endParaRPr/>
          </a:p>
        </p:txBody>
      </p:sp>
      <p:pic>
        <p:nvPicPr>
          <p:cNvPr descr="image.png" id="127" name="Google Shape;127;p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772275" y="2442567"/>
            <a:ext cx="200025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16"/>
          <p:cNvSpPr txBox="1"/>
          <p:nvPr/>
        </p:nvSpPr>
        <p:spPr>
          <a:xfrm>
            <a:off x="7115175" y="3816756"/>
            <a:ext cx="38100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•</a:t>
            </a:r>
            <a:endParaRPr/>
          </a:p>
        </p:txBody>
      </p:sp>
      <p:sp>
        <p:nvSpPr>
          <p:cNvPr id="129" name="Google Shape;129;p16"/>
          <p:cNvSpPr txBox="1"/>
          <p:nvPr/>
        </p:nvSpPr>
        <p:spPr>
          <a:xfrm>
            <a:off x="7153275" y="3815804"/>
            <a:ext cx="4076700" cy="335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3810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IP adresa vašeho zařízení</a:t>
            </a:r>
            <a:endParaRPr/>
          </a:p>
        </p:txBody>
      </p:sp>
      <p:sp>
        <p:nvSpPr>
          <p:cNvPr id="130" name="Google Shape;130;p16"/>
          <p:cNvSpPr txBox="1"/>
          <p:nvPr/>
        </p:nvSpPr>
        <p:spPr>
          <a:xfrm>
            <a:off x="7115175" y="4151917"/>
            <a:ext cx="38100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•</a:t>
            </a:r>
            <a:endParaRPr/>
          </a:p>
        </p:txBody>
      </p:sp>
      <p:sp>
        <p:nvSpPr>
          <p:cNvPr id="131" name="Google Shape;131;p16"/>
          <p:cNvSpPr txBox="1"/>
          <p:nvPr/>
        </p:nvSpPr>
        <p:spPr>
          <a:xfrm>
            <a:off x="7153275" y="4150965"/>
            <a:ext cx="4076700" cy="335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3810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Historie vyhledávání</a:t>
            </a:r>
            <a:endParaRPr/>
          </a:p>
        </p:txBody>
      </p:sp>
      <p:sp>
        <p:nvSpPr>
          <p:cNvPr id="132" name="Google Shape;132;p16"/>
          <p:cNvSpPr txBox="1"/>
          <p:nvPr/>
        </p:nvSpPr>
        <p:spPr>
          <a:xfrm>
            <a:off x="7115175" y="4487078"/>
            <a:ext cx="38100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•</a:t>
            </a:r>
            <a:endParaRPr/>
          </a:p>
        </p:txBody>
      </p:sp>
      <p:sp>
        <p:nvSpPr>
          <p:cNvPr id="133" name="Google Shape;133;p16"/>
          <p:cNvSpPr txBox="1"/>
          <p:nvPr/>
        </p:nvSpPr>
        <p:spPr>
          <a:xfrm>
            <a:off x="7153275" y="4486126"/>
            <a:ext cx="4076700" cy="335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3810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Cookies a sledovací skripty</a:t>
            </a:r>
            <a:endParaRPr/>
          </a:p>
        </p:txBody>
      </p:sp>
      <p:sp>
        <p:nvSpPr>
          <p:cNvPr id="134" name="Google Shape;134;p16"/>
          <p:cNvSpPr txBox="1"/>
          <p:nvPr/>
        </p:nvSpPr>
        <p:spPr>
          <a:xfrm>
            <a:off x="7115175" y="4822239"/>
            <a:ext cx="38100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•</a:t>
            </a:r>
            <a:endParaRPr/>
          </a:p>
        </p:txBody>
      </p:sp>
      <p:sp>
        <p:nvSpPr>
          <p:cNvPr id="135" name="Google Shape;135;p16"/>
          <p:cNvSpPr txBox="1"/>
          <p:nvPr/>
        </p:nvSpPr>
        <p:spPr>
          <a:xfrm>
            <a:off x="7153275" y="4821287"/>
            <a:ext cx="4076700" cy="335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3810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GPS poloha telefonu</a:t>
            </a:r>
            <a:endParaRPr/>
          </a:p>
        </p:txBody>
      </p:sp>
      <p:sp>
        <p:nvSpPr>
          <p:cNvPr id="136" name="Google Shape;136;p16"/>
          <p:cNvSpPr txBox="1"/>
          <p:nvPr/>
        </p:nvSpPr>
        <p:spPr>
          <a:xfrm>
            <a:off x="762000" y="571500"/>
            <a:ext cx="11401425" cy="5028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9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  <a:t>Dva typy stopy</a:t>
            </a:r>
            <a:endParaRPr/>
          </a:p>
        </p:txBody>
      </p:sp>
      <p:sp>
        <p:nvSpPr>
          <p:cNvPr id="137" name="Google Shape;137;p16"/>
          <p:cNvSpPr/>
          <p:nvPr/>
        </p:nvSpPr>
        <p:spPr>
          <a:xfrm>
            <a:off x="571500" y="571500"/>
            <a:ext cx="47625" cy="502890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E1E1E"/>
        </a:solidFill>
      </p:bgPr>
    </p:bg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42" name="Google Shape;142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43" name="Google Shape;143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2345233"/>
            <a:ext cx="3492549" cy="305142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44" name="Google Shape;144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49799" y="2345233"/>
            <a:ext cx="3492549" cy="305142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45" name="Google Shape;145;p1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128099" y="2345233"/>
            <a:ext cx="3492549" cy="3051423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17"/>
          <p:cNvSpPr txBox="1"/>
          <p:nvPr/>
        </p:nvSpPr>
        <p:spPr>
          <a:xfrm>
            <a:off x="794225" y="3383458"/>
            <a:ext cx="3047099" cy="2933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22D3EE"/>
                </a:solidFill>
                <a:latin typeface="Urbanist"/>
                <a:ea typeface="Urbanist"/>
                <a:cs typeface="Urbanist"/>
                <a:sym typeface="Urbanist"/>
              </a:rPr>
              <a:t>Sociální sítě</a:t>
            </a:r>
            <a:endParaRPr/>
          </a:p>
        </p:txBody>
      </p:sp>
      <p:sp>
        <p:nvSpPr>
          <p:cNvPr id="147" name="Google Shape;147;p17"/>
          <p:cNvSpPr txBox="1"/>
          <p:nvPr/>
        </p:nvSpPr>
        <p:spPr>
          <a:xfrm>
            <a:off x="866775" y="3886348"/>
            <a:ext cx="2901999" cy="10054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Nejen vaše příspěvky, ale i to, co "lajkujete", koho sledujete a jak dlouho se díváte na videa.</a:t>
            </a:r>
            <a:endParaRPr/>
          </a:p>
        </p:txBody>
      </p:sp>
      <p:sp>
        <p:nvSpPr>
          <p:cNvPr id="148" name="Google Shape;148;p17"/>
          <p:cNvSpPr txBox="1"/>
          <p:nvPr/>
        </p:nvSpPr>
        <p:spPr>
          <a:xfrm>
            <a:off x="4572524" y="3383458"/>
            <a:ext cx="3047099" cy="2933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22D3EE"/>
                </a:solidFill>
                <a:latin typeface="Urbanist"/>
                <a:ea typeface="Urbanist"/>
                <a:cs typeface="Urbanist"/>
                <a:sym typeface="Urbanist"/>
              </a:rPr>
              <a:t>Nákupy a zábava</a:t>
            </a:r>
            <a:endParaRPr/>
          </a:p>
        </p:txBody>
      </p:sp>
      <p:sp>
        <p:nvSpPr>
          <p:cNvPr id="149" name="Google Shape;149;p17"/>
          <p:cNvSpPr txBox="1"/>
          <p:nvPr/>
        </p:nvSpPr>
        <p:spPr>
          <a:xfrm>
            <a:off x="4645074" y="3886348"/>
            <a:ext cx="2901999" cy="10054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Historie na Spotify, Netflixu nebo objednávky z e-shopů prozrazují váš vkus a kupní sílu.</a:t>
            </a:r>
            <a:endParaRPr/>
          </a:p>
        </p:txBody>
      </p:sp>
      <p:sp>
        <p:nvSpPr>
          <p:cNvPr id="150" name="Google Shape;150;p17"/>
          <p:cNvSpPr txBox="1"/>
          <p:nvPr/>
        </p:nvSpPr>
        <p:spPr>
          <a:xfrm>
            <a:off x="8350824" y="3383458"/>
            <a:ext cx="3047099" cy="2933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22D3EE"/>
                </a:solidFill>
                <a:latin typeface="Urbanist"/>
                <a:ea typeface="Urbanist"/>
                <a:cs typeface="Urbanist"/>
                <a:sym typeface="Urbanist"/>
              </a:rPr>
              <a:t>Metadata</a:t>
            </a:r>
            <a:endParaRPr/>
          </a:p>
        </p:txBody>
      </p:sp>
      <p:sp>
        <p:nvSpPr>
          <p:cNvPr id="151" name="Google Shape;151;p17"/>
          <p:cNvSpPr txBox="1"/>
          <p:nvPr/>
        </p:nvSpPr>
        <p:spPr>
          <a:xfrm>
            <a:off x="8423374" y="3886348"/>
            <a:ext cx="2901999" cy="10054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Skrytá data ve fotkách (čas, poloha, typ mobilu) nebo informace o vašem prohlížeči.</a:t>
            </a:r>
            <a:endParaRPr/>
          </a:p>
        </p:txBody>
      </p:sp>
      <p:pic>
        <p:nvPicPr>
          <p:cNvPr descr="image.png" id="152" name="Google Shape;152;p1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117675" y="2678608"/>
            <a:ext cx="40005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53" name="Google Shape;153;p1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838825" y="2678608"/>
            <a:ext cx="51435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54" name="Google Shape;154;p17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9617124" y="2678608"/>
            <a:ext cx="51435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17"/>
          <p:cNvSpPr txBox="1"/>
          <p:nvPr/>
        </p:nvSpPr>
        <p:spPr>
          <a:xfrm>
            <a:off x="762000" y="571500"/>
            <a:ext cx="11401425" cy="5028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9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  <a:t>Co tvoří tvou stopu?</a:t>
            </a:r>
            <a:endParaRPr/>
          </a:p>
        </p:txBody>
      </p:sp>
      <p:sp>
        <p:nvSpPr>
          <p:cNvPr id="156" name="Google Shape;156;p17"/>
          <p:cNvSpPr/>
          <p:nvPr/>
        </p:nvSpPr>
        <p:spPr>
          <a:xfrm>
            <a:off x="571500" y="571500"/>
            <a:ext cx="47625" cy="502890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E1E1E"/>
        </a:solidFill>
      </p:bgPr>
    </p:bg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61" name="Google Shape;161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18"/>
          <p:cNvSpPr txBox="1"/>
          <p:nvPr/>
        </p:nvSpPr>
        <p:spPr>
          <a:xfrm>
            <a:off x="571500" y="762000"/>
            <a:ext cx="5200650" cy="5028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9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  <a:t>Co je digitální identita?</a:t>
            </a:r>
            <a:endParaRPr/>
          </a:p>
        </p:txBody>
      </p:sp>
      <p:pic>
        <p:nvPicPr>
          <p:cNvPr descr="image.png" id="163" name="Google Shape;163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18"/>
          <p:cNvSpPr txBox="1"/>
          <p:nvPr/>
        </p:nvSpPr>
        <p:spPr>
          <a:xfrm>
            <a:off x="571500" y="2728168"/>
            <a:ext cx="4953000" cy="10054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Digitální identita je "puzzle" složené z vaší digitální stopy. Je to obraz, který si o vás internet (nebo ostatní lidé) vytvoří na základě dostupných dat.</a:t>
            </a:r>
            <a:endParaRPr/>
          </a:p>
        </p:txBody>
      </p:sp>
      <p:sp>
        <p:nvSpPr>
          <p:cNvPr id="165" name="Google Shape;165;p18"/>
          <p:cNvSpPr txBox="1"/>
          <p:nvPr/>
        </p:nvSpPr>
        <p:spPr>
          <a:xfrm>
            <a:off x="571500" y="4152751"/>
            <a:ext cx="4953000" cy="6703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V online světě můžete mít více identit – od oficiální (občan) přes profesní (student) až po herní (avatar).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E1E1E"/>
        </a:solidFill>
      </p:bgPr>
    </p:bg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70" name="Google Shape;170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71" name="Google Shape;171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1962447"/>
            <a:ext cx="5238750" cy="381699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72" name="Google Shape;172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81750" y="1962447"/>
            <a:ext cx="5238750" cy="3816994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19"/>
          <p:cNvSpPr txBox="1"/>
          <p:nvPr/>
        </p:nvSpPr>
        <p:spPr>
          <a:xfrm>
            <a:off x="962025" y="2352972"/>
            <a:ext cx="4680585" cy="2933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22D3EE"/>
                </a:solidFill>
                <a:latin typeface="Urbanist"/>
                <a:ea typeface="Urbanist"/>
                <a:cs typeface="Urbanist"/>
                <a:sym typeface="Urbanist"/>
              </a:rPr>
              <a:t>Sociální Identita</a:t>
            </a:r>
            <a:endParaRPr/>
          </a:p>
        </p:txBody>
      </p:sp>
      <p:sp>
        <p:nvSpPr>
          <p:cNvPr id="174" name="Google Shape;174;p19"/>
          <p:cNvSpPr txBox="1"/>
          <p:nvPr/>
        </p:nvSpPr>
        <p:spPr>
          <a:xfrm>
            <a:off x="962025" y="2855862"/>
            <a:ext cx="4457700" cy="335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65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"Kdo chci být"</a:t>
            </a:r>
            <a:endParaRPr/>
          </a:p>
        </p:txBody>
      </p:sp>
      <p:sp>
        <p:nvSpPr>
          <p:cNvPr id="175" name="Google Shape;175;p19"/>
          <p:cNvSpPr txBox="1"/>
          <p:nvPr/>
        </p:nvSpPr>
        <p:spPr>
          <a:xfrm>
            <a:off x="962025" y="3400573"/>
            <a:ext cx="4457700" cy="6703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Často vylepšený, filtrovaný obraz reality. Slouží k zábavě a komunikaci.</a:t>
            </a:r>
            <a:endParaRPr/>
          </a:p>
        </p:txBody>
      </p:sp>
      <p:sp>
        <p:nvSpPr>
          <p:cNvPr id="176" name="Google Shape;176;p19"/>
          <p:cNvSpPr txBox="1"/>
          <p:nvPr/>
        </p:nvSpPr>
        <p:spPr>
          <a:xfrm>
            <a:off x="962025" y="4509045"/>
            <a:ext cx="4457700" cy="335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Příklady: Instagram profil, Herní nick, Discord avatar</a:t>
            </a:r>
            <a:endParaRPr/>
          </a:p>
        </p:txBody>
      </p:sp>
      <p:sp>
        <p:nvSpPr>
          <p:cNvPr id="177" name="Google Shape;177;p19"/>
          <p:cNvSpPr txBox="1"/>
          <p:nvPr/>
        </p:nvSpPr>
        <p:spPr>
          <a:xfrm>
            <a:off x="6772275" y="2352972"/>
            <a:ext cx="4680585" cy="2933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4ADE80"/>
                </a:solidFill>
                <a:latin typeface="Urbanist"/>
                <a:ea typeface="Urbanist"/>
                <a:cs typeface="Urbanist"/>
                <a:sym typeface="Urbanist"/>
              </a:rPr>
              <a:t>Úřední Identita</a:t>
            </a:r>
            <a:endParaRPr/>
          </a:p>
        </p:txBody>
      </p:sp>
      <p:sp>
        <p:nvSpPr>
          <p:cNvPr id="178" name="Google Shape;178;p19"/>
          <p:cNvSpPr txBox="1"/>
          <p:nvPr/>
        </p:nvSpPr>
        <p:spPr>
          <a:xfrm>
            <a:off x="6772275" y="2855862"/>
            <a:ext cx="4457700" cy="335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65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"Kdo skutečně jsem"</a:t>
            </a:r>
            <a:endParaRPr/>
          </a:p>
        </p:txBody>
      </p:sp>
      <p:sp>
        <p:nvSpPr>
          <p:cNvPr id="179" name="Google Shape;179;p19"/>
          <p:cNvSpPr txBox="1"/>
          <p:nvPr/>
        </p:nvSpPr>
        <p:spPr>
          <a:xfrm>
            <a:off x="6772275" y="3400573"/>
            <a:ext cx="4457700" cy="10054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Ověřená totožnost nutná pro komunikaci se státem a bankami. Musí být maximálně chráněná.</a:t>
            </a:r>
            <a:endParaRPr/>
          </a:p>
        </p:txBody>
      </p:sp>
      <p:sp>
        <p:nvSpPr>
          <p:cNvPr id="180" name="Google Shape;180;p19"/>
          <p:cNvSpPr txBox="1"/>
          <p:nvPr/>
        </p:nvSpPr>
        <p:spPr>
          <a:xfrm>
            <a:off x="6772275" y="4844206"/>
            <a:ext cx="4457700" cy="335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Příklady: Bankovní identita (BankID), MojeID, eDoklady</a:t>
            </a:r>
            <a:endParaRPr/>
          </a:p>
        </p:txBody>
      </p:sp>
      <p:sp>
        <p:nvSpPr>
          <p:cNvPr id="181" name="Google Shape;181;p19"/>
          <p:cNvSpPr txBox="1"/>
          <p:nvPr/>
        </p:nvSpPr>
        <p:spPr>
          <a:xfrm>
            <a:off x="762000" y="571500"/>
            <a:ext cx="11401425" cy="5028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9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  <a:t>Dvě tváře identity</a:t>
            </a:r>
            <a:endParaRPr/>
          </a:p>
        </p:txBody>
      </p:sp>
      <p:sp>
        <p:nvSpPr>
          <p:cNvPr id="182" name="Google Shape;182;p19"/>
          <p:cNvSpPr/>
          <p:nvPr/>
        </p:nvSpPr>
        <p:spPr>
          <a:xfrm>
            <a:off x="571500" y="571500"/>
            <a:ext cx="47625" cy="502890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E1E1E"/>
        </a:solidFill>
      </p:bgPr>
    </p:bg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87" name="Google Shape;187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88" name="Google Shape;188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2016472"/>
            <a:ext cx="3630513" cy="23812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89" name="Google Shape;189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487763" y="2016472"/>
            <a:ext cx="3187749" cy="238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20"/>
          <p:cNvPicPr preferRelativeResize="0"/>
          <p:nvPr/>
        </p:nvPicPr>
        <p:blipFill rotWithShape="1">
          <a:blip r:embed="rId6">
            <a:alphaModFix/>
          </a:blip>
          <a:srcRect b="17466" l="0" r="0" t="17459"/>
          <a:stretch/>
        </p:blipFill>
        <p:spPr>
          <a:xfrm>
            <a:off x="7961262" y="2016472"/>
            <a:ext cx="3659237" cy="2381251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20"/>
          <p:cNvSpPr txBox="1"/>
          <p:nvPr/>
        </p:nvSpPr>
        <p:spPr>
          <a:xfrm>
            <a:off x="571500" y="4540597"/>
            <a:ext cx="3812038" cy="2933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22D3EE"/>
                </a:solidFill>
                <a:latin typeface="Urbanist"/>
                <a:ea typeface="Urbanist"/>
                <a:cs typeface="Urbanist"/>
                <a:sym typeface="Urbanist"/>
              </a:rPr>
              <a:t>Cílená reklama</a:t>
            </a:r>
            <a:endParaRPr/>
          </a:p>
        </p:txBody>
      </p:sp>
      <p:sp>
        <p:nvSpPr>
          <p:cNvPr id="192" name="Google Shape;192;p20"/>
          <p:cNvSpPr txBox="1"/>
          <p:nvPr/>
        </p:nvSpPr>
        <p:spPr>
          <a:xfrm>
            <a:off x="571500" y="5005387"/>
            <a:ext cx="3630513" cy="5485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Algoritmy vám nabízejí zboží přesně podle vaší nálady a chování.</a:t>
            </a:r>
            <a:endParaRPr/>
          </a:p>
        </p:txBody>
      </p:sp>
      <p:sp>
        <p:nvSpPr>
          <p:cNvPr id="193" name="Google Shape;193;p20"/>
          <p:cNvSpPr txBox="1"/>
          <p:nvPr/>
        </p:nvSpPr>
        <p:spPr>
          <a:xfrm>
            <a:off x="4487763" y="4540597"/>
            <a:ext cx="3347137" cy="2933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22D3EE"/>
                </a:solidFill>
                <a:latin typeface="Urbanist"/>
                <a:ea typeface="Urbanist"/>
                <a:cs typeface="Urbanist"/>
                <a:sym typeface="Urbanist"/>
              </a:rPr>
              <a:t>Bezpečnost</a:t>
            </a:r>
            <a:endParaRPr/>
          </a:p>
        </p:txBody>
      </p:sp>
      <p:sp>
        <p:nvSpPr>
          <p:cNvPr id="194" name="Google Shape;194;p20"/>
          <p:cNvSpPr txBox="1"/>
          <p:nvPr/>
        </p:nvSpPr>
        <p:spPr>
          <a:xfrm>
            <a:off x="4487763" y="5005387"/>
            <a:ext cx="3187749" cy="5485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Čím více o sobě sdělíte, tím snazší je ukrást vaši identitu.</a:t>
            </a:r>
            <a:endParaRPr/>
          </a:p>
        </p:txBody>
      </p:sp>
      <p:sp>
        <p:nvSpPr>
          <p:cNvPr id="195" name="Google Shape;195;p20"/>
          <p:cNvSpPr txBox="1"/>
          <p:nvPr/>
        </p:nvSpPr>
        <p:spPr>
          <a:xfrm>
            <a:off x="7961262" y="4540597"/>
            <a:ext cx="3842198" cy="2933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22D3EE"/>
                </a:solidFill>
                <a:latin typeface="Urbanist"/>
                <a:ea typeface="Urbanist"/>
                <a:cs typeface="Urbanist"/>
                <a:sym typeface="Urbanist"/>
              </a:rPr>
              <a:t>Budoucnost</a:t>
            </a:r>
            <a:endParaRPr/>
          </a:p>
        </p:txBody>
      </p:sp>
      <p:sp>
        <p:nvSpPr>
          <p:cNvPr id="196" name="Google Shape;196;p20"/>
          <p:cNvSpPr txBox="1"/>
          <p:nvPr/>
        </p:nvSpPr>
        <p:spPr>
          <a:xfrm>
            <a:off x="7961262" y="5005387"/>
            <a:ext cx="3659237" cy="5485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Vysoké školy a zaměstnavatelé si vás mohou "proklepnout" online.</a:t>
            </a:r>
            <a:endParaRPr/>
          </a:p>
        </p:txBody>
      </p:sp>
      <p:pic>
        <p:nvPicPr>
          <p:cNvPr descr="image.png" id="197" name="Google Shape;197;p2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71500" y="2016472"/>
            <a:ext cx="3630513" cy="23812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98" name="Google Shape;198;p2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487763" y="2016472"/>
            <a:ext cx="3187749" cy="23812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99" name="Google Shape;199;p20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7961262" y="2016472"/>
            <a:ext cx="2581275" cy="180975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20"/>
          <p:cNvSpPr txBox="1"/>
          <p:nvPr/>
        </p:nvSpPr>
        <p:spPr>
          <a:xfrm>
            <a:off x="762000" y="571500"/>
            <a:ext cx="11401425" cy="5028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9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  <a:t>Proč na tom záleží?</a:t>
            </a:r>
            <a:endParaRPr/>
          </a:p>
        </p:txBody>
      </p:sp>
      <p:sp>
        <p:nvSpPr>
          <p:cNvPr id="201" name="Google Shape;201;p20"/>
          <p:cNvSpPr/>
          <p:nvPr/>
        </p:nvSpPr>
        <p:spPr>
          <a:xfrm>
            <a:off x="571500" y="571500"/>
            <a:ext cx="47625" cy="502890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E1E1E"/>
        </a:solidFill>
      </p:bgPr>
    </p:bg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06" name="Google Shape;206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21"/>
          <p:cNvSpPr txBox="1"/>
          <p:nvPr/>
        </p:nvSpPr>
        <p:spPr>
          <a:xfrm>
            <a:off x="571500" y="3013620"/>
            <a:ext cx="3086100" cy="17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0" u="none" cap="none" strike="noStrike">
                <a:solidFill>
                  <a:srgbClr val="22D3EE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70%</a:t>
            </a:r>
            <a:endParaRPr/>
          </a:p>
        </p:txBody>
      </p:sp>
      <p:sp>
        <p:nvSpPr>
          <p:cNvPr id="208" name="Google Shape;208;p21"/>
          <p:cNvSpPr txBox="1"/>
          <p:nvPr/>
        </p:nvSpPr>
        <p:spPr>
          <a:xfrm>
            <a:off x="4229100" y="2739628"/>
            <a:ext cx="7760970" cy="2933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22D3EE"/>
                </a:solidFill>
                <a:latin typeface="Urbanist"/>
                <a:ea typeface="Urbanist"/>
                <a:cs typeface="Urbanist"/>
                <a:sym typeface="Urbanist"/>
              </a:rPr>
              <a:t>zaměstnavatelů kontroluje sítě</a:t>
            </a:r>
            <a:endParaRPr/>
          </a:p>
        </p:txBody>
      </p:sp>
      <p:sp>
        <p:nvSpPr>
          <p:cNvPr id="209" name="Google Shape;209;p21"/>
          <p:cNvSpPr txBox="1"/>
          <p:nvPr/>
        </p:nvSpPr>
        <p:spPr>
          <a:xfrm>
            <a:off x="4229100" y="3242518"/>
            <a:ext cx="7391400" cy="6703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Představte si, že se ucházíte o brigádu snů nebo o přijetí na univerzitu. Náborář si otevře váš profil.</a:t>
            </a:r>
            <a:endParaRPr/>
          </a:p>
        </p:txBody>
      </p:sp>
      <p:sp>
        <p:nvSpPr>
          <p:cNvPr id="210" name="Google Shape;210;p21"/>
          <p:cNvSpPr txBox="1"/>
          <p:nvPr/>
        </p:nvSpPr>
        <p:spPr>
          <a:xfrm>
            <a:off x="4229100" y="4122390"/>
            <a:ext cx="7391400" cy="6703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Otázka k zamyšlení:</a:t>
            </a:r>
            <a:r>
              <a:rPr b="0" i="0" lang="en-US" sz="165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 Pomohlo by vám to, co tam najde, nebo by vám to uškodilo?</a:t>
            </a:r>
            <a:endParaRPr/>
          </a:p>
        </p:txBody>
      </p:sp>
      <p:sp>
        <p:nvSpPr>
          <p:cNvPr id="211" name="Google Shape;211;p21"/>
          <p:cNvSpPr txBox="1"/>
          <p:nvPr/>
        </p:nvSpPr>
        <p:spPr>
          <a:xfrm>
            <a:off x="762000" y="571500"/>
            <a:ext cx="11401425" cy="5028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9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  <a:t>Test "Náborář"</a:t>
            </a:r>
            <a:endParaRPr/>
          </a:p>
        </p:txBody>
      </p:sp>
      <p:sp>
        <p:nvSpPr>
          <p:cNvPr id="212" name="Google Shape;212;p21"/>
          <p:cNvSpPr/>
          <p:nvPr/>
        </p:nvSpPr>
        <p:spPr>
          <a:xfrm>
            <a:off x="571500" y="571500"/>
            <a:ext cx="47625" cy="502890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